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4"/>
  </p:notesMasterIdLst>
  <p:sldIdLst>
    <p:sldId id="426" r:id="rId2"/>
    <p:sldId id="433" r:id="rId3"/>
    <p:sldId id="485" r:id="rId4"/>
    <p:sldId id="486" r:id="rId5"/>
    <p:sldId id="474" r:id="rId6"/>
    <p:sldId id="490" r:id="rId7"/>
    <p:sldId id="480" r:id="rId8"/>
    <p:sldId id="483" r:id="rId9"/>
    <p:sldId id="482" r:id="rId10"/>
    <p:sldId id="489" r:id="rId11"/>
    <p:sldId id="478" r:id="rId12"/>
    <p:sldId id="434" r:id="rId1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  <p:embeddedFont>
      <p:font typeface="Orly's Font 2" panose="020B0604020202020204" charset="0"/>
      <p:regular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667" autoAdjust="0"/>
  </p:normalViewPr>
  <p:slideViewPr>
    <p:cSldViewPr>
      <p:cViewPr>
        <p:scale>
          <a:sx n="50" d="100"/>
          <a:sy n="50" d="100"/>
        </p:scale>
        <p:origin x="-72" y="-64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58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57150" y="597289"/>
            <a:ext cx="8915399" cy="1902059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I know when I subtract 100 from a number the hundreds digit decreases by 1. What if I subtract more than one hundred?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</a:rPr>
              <a:t>8</a:t>
            </a:r>
            <a:r>
              <a:rPr lang="en-US" sz="2800" dirty="0" smtClean="0">
                <a:solidFill>
                  <a:schemeClr val="accent5"/>
                </a:solidFill>
              </a:rPr>
              <a:t>00 - 100 - 200 = ?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57200" y="3515537"/>
            <a:ext cx="8883691" cy="600656"/>
            <a:chOff x="457200" y="3515537"/>
            <a:chExt cx="8883691" cy="600656"/>
          </a:xfrm>
        </p:grpSpPr>
        <p:sp>
          <p:nvSpPr>
            <p:cNvPr id="27" name="Text Placeholder 2"/>
            <p:cNvSpPr txBox="1">
              <a:spLocks/>
            </p:cNvSpPr>
            <p:nvPr/>
          </p:nvSpPr>
          <p:spPr bwMode="auto">
            <a:xfrm>
              <a:off x="654091" y="3515537"/>
              <a:ext cx="8686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800" dirty="0" smtClean="0">
                  <a:solidFill>
                    <a:srgbClr val="0070C0"/>
                  </a:solidFill>
                  <a:latin typeface="Orly's Font 2" pitchFamily="66" charset="0"/>
                </a:rPr>
                <a:t>0     100   200    300   400   500   600   700    800   900   1,000</a:t>
              </a:r>
              <a:endParaRPr lang="en-US" sz="1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457200" y="3863720"/>
              <a:ext cx="8115300" cy="252473"/>
              <a:chOff x="457200" y="3356752"/>
              <a:chExt cx="8115300" cy="252473"/>
            </a:xfrm>
          </p:grpSpPr>
          <p:cxnSp>
            <p:nvCxnSpPr>
              <p:cNvPr id="3" name="Straight Arrow Connector 2"/>
              <p:cNvCxnSpPr/>
              <p:nvPr/>
            </p:nvCxnSpPr>
            <p:spPr bwMode="auto">
              <a:xfrm>
                <a:off x="457200" y="3482988"/>
                <a:ext cx="8115300" cy="3438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 bwMode="auto">
              <a:xfrm>
                <a:off x="1551207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 bwMode="auto">
              <a:xfrm>
                <a:off x="2290986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 bwMode="auto">
              <a:xfrm>
                <a:off x="3030765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 bwMode="auto">
              <a:xfrm>
                <a:off x="3770544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 bwMode="auto">
              <a:xfrm>
                <a:off x="4510323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 bwMode="auto">
              <a:xfrm>
                <a:off x="5250102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 bwMode="auto">
              <a:xfrm>
                <a:off x="5989881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 bwMode="auto">
              <a:xfrm>
                <a:off x="6729660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 bwMode="auto">
              <a:xfrm>
                <a:off x="7469439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 bwMode="auto">
              <a:xfrm>
                <a:off x="8209219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 bwMode="auto">
              <a:xfrm>
                <a:off x="811428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2" name="Freeform 51"/>
          <p:cNvSpPr/>
          <p:nvPr/>
        </p:nvSpPr>
        <p:spPr>
          <a:xfrm>
            <a:off x="5989881" y="3095852"/>
            <a:ext cx="685800" cy="554524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53" name="Freeform 52"/>
          <p:cNvSpPr/>
          <p:nvPr/>
        </p:nvSpPr>
        <p:spPr>
          <a:xfrm>
            <a:off x="4363652" y="2951715"/>
            <a:ext cx="1552694" cy="571500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4448504" y="2579270"/>
            <a:ext cx="1467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200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5471160" y="2634187"/>
            <a:ext cx="1467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100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2" grpId="0" animBg="1"/>
      <p:bldP spid="53" grpId="0" animBg="1"/>
      <p:bldP spid="24" grpId="0" build="p"/>
      <p:bldP spid="2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5572179" y="2969604"/>
            <a:ext cx="1195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dirty="0">
                <a:solidFill>
                  <a:schemeClr val="accent3"/>
                </a:solidFill>
                <a:latin typeface="Orly's Font 2" pitchFamily="66" charset="0"/>
              </a:rPr>
              <a:t>3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00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4806105" y="4120249"/>
            <a:ext cx="8879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575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5250102" y="3371850"/>
            <a:ext cx="2249497" cy="598412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3027680" y="405692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875 -300 = 575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57200" y="3863720"/>
            <a:ext cx="8115300" cy="269666"/>
            <a:chOff x="457200" y="3863720"/>
            <a:chExt cx="8115300" cy="269666"/>
          </a:xfrm>
        </p:grpSpPr>
        <p:grpSp>
          <p:nvGrpSpPr>
            <p:cNvPr id="4" name="Group 3"/>
            <p:cNvGrpSpPr/>
            <p:nvPr/>
          </p:nvGrpSpPr>
          <p:grpSpPr>
            <a:xfrm>
              <a:off x="457200" y="3863720"/>
              <a:ext cx="8115300" cy="252473"/>
              <a:chOff x="457200" y="3356752"/>
              <a:chExt cx="8115300" cy="252473"/>
            </a:xfrm>
          </p:grpSpPr>
          <p:cxnSp>
            <p:nvCxnSpPr>
              <p:cNvPr id="5" name="Straight Arrow Connector 4"/>
              <p:cNvCxnSpPr/>
              <p:nvPr/>
            </p:nvCxnSpPr>
            <p:spPr bwMode="auto">
              <a:xfrm>
                <a:off x="457200" y="3482988"/>
                <a:ext cx="8115300" cy="3438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/>
              <p:cNvCxnSpPr/>
              <p:nvPr/>
            </p:nvCxnSpPr>
            <p:spPr bwMode="auto">
              <a:xfrm>
                <a:off x="1551207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 bwMode="auto">
              <a:xfrm>
                <a:off x="2290986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 bwMode="auto">
              <a:xfrm>
                <a:off x="3030765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 bwMode="auto">
              <a:xfrm>
                <a:off x="3770544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 bwMode="auto">
              <a:xfrm>
                <a:off x="4510323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 bwMode="auto">
              <a:xfrm>
                <a:off x="5250102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 bwMode="auto">
              <a:xfrm>
                <a:off x="7469439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8" name="Straight Connector 27"/>
            <p:cNvCxnSpPr/>
            <p:nvPr/>
          </p:nvCxnSpPr>
          <p:spPr bwMode="auto">
            <a:xfrm>
              <a:off x="6767268" y="3880913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 bwMode="auto">
            <a:xfrm>
              <a:off x="5990275" y="3870327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Cloud Callout 32"/>
          <p:cNvSpPr/>
          <p:nvPr/>
        </p:nvSpPr>
        <p:spPr>
          <a:xfrm>
            <a:off x="685800" y="2702808"/>
            <a:ext cx="3084744" cy="1160911"/>
          </a:xfrm>
          <a:prstGeom prst="cloudCallout">
            <a:avLst>
              <a:gd name="adj1" fmla="val 62229"/>
              <a:gd name="adj2" fmla="val 47817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66800" y="2816266"/>
            <a:ext cx="26840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 hundreds minus 3 hundreds is 5 hundreds.</a:t>
            </a:r>
          </a:p>
        </p:txBody>
      </p:sp>
      <p:sp>
        <p:nvSpPr>
          <p:cNvPr id="23" name="Text Placeholder 1"/>
          <p:cNvSpPr txBox="1">
            <a:spLocks/>
          </p:cNvSpPr>
          <p:nvPr/>
        </p:nvSpPr>
        <p:spPr bwMode="auto">
          <a:xfrm>
            <a:off x="953662" y="1162986"/>
            <a:ext cx="7847438" cy="147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Kari had her game marker on 875. She turned over this card.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What number did she end up on?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228992" y="1625510"/>
            <a:ext cx="1143000" cy="54306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anose="03000600000000000000" pitchFamily="66" charset="0"/>
              </a:rPr>
              <a:t>-300</a:t>
            </a: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6871894" y="4120249"/>
            <a:ext cx="119508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rgbClr val="0070C0"/>
                </a:solidFill>
                <a:latin typeface="Orly's Font 2" pitchFamily="66" charset="0"/>
              </a:rPr>
              <a:t>875</a:t>
            </a:r>
            <a:endParaRPr lang="en-US" sz="2200" dirty="0">
              <a:solidFill>
                <a:srgbClr val="0070C0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63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 build="p"/>
      <p:bldP spid="25" grpId="0" animBg="1"/>
      <p:bldP spid="31" grpId="0" build="p"/>
      <p:bldP spid="33" grpId="0" animBg="1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 bwMode="auto">
          <a:xfrm>
            <a:off x="1371600" y="964163"/>
            <a:ext cx="72009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The cooks at the school made 625 sandwiches for lunch. Students ate 400 of the sandwiches. How many sandwiches were left?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57200" y="3863720"/>
            <a:ext cx="8115300" cy="252473"/>
            <a:chOff x="457200" y="3356752"/>
            <a:chExt cx="8115300" cy="252473"/>
          </a:xfrm>
        </p:grpSpPr>
        <p:cxnSp>
          <p:nvCxnSpPr>
            <p:cNvPr id="7" name="Straight Arrow Connector 6"/>
            <p:cNvCxnSpPr/>
            <p:nvPr/>
          </p:nvCxnSpPr>
          <p:spPr bwMode="auto">
            <a:xfrm>
              <a:off x="457200" y="3482988"/>
              <a:ext cx="8115300" cy="34388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551207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290986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3030765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3770544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4510323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5250102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5989881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6729660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7469439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Freeform 17"/>
          <p:cNvSpPr/>
          <p:nvPr/>
        </p:nvSpPr>
        <p:spPr>
          <a:xfrm>
            <a:off x="2290987" y="3131988"/>
            <a:ext cx="2954040" cy="85796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38100"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3045288" y="2771170"/>
            <a:ext cx="1195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dirty="0">
                <a:solidFill>
                  <a:schemeClr val="accent3"/>
                </a:solidFill>
                <a:latin typeface="Orly's Font 2" pitchFamily="66" charset="0"/>
              </a:rPr>
              <a:t>4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00</a:t>
            </a: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4806105" y="4253171"/>
            <a:ext cx="8879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625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1846990" y="4263708"/>
            <a:ext cx="8879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225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5" name="Cloud Callout 24"/>
          <p:cNvSpPr/>
          <p:nvPr/>
        </p:nvSpPr>
        <p:spPr>
          <a:xfrm>
            <a:off x="5855970" y="2807778"/>
            <a:ext cx="2590800" cy="1155078"/>
          </a:xfrm>
          <a:prstGeom prst="cloudCallout">
            <a:avLst>
              <a:gd name="adj1" fmla="val -60400"/>
              <a:gd name="adj2" fmla="val 74302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20699" y="2923652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tens digit and ones digit stay the same..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210520" y="4317205"/>
            <a:ext cx="524464" cy="35467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164560" y="4263708"/>
            <a:ext cx="524464" cy="35467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3027680" y="405692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625 -400 = 225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20699" y="3131988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think about 6-4.</a:t>
            </a:r>
          </a:p>
        </p:txBody>
      </p:sp>
      <p:sp>
        <p:nvSpPr>
          <p:cNvPr id="27" name="Shape 246"/>
          <p:cNvSpPr/>
          <p:nvPr/>
        </p:nvSpPr>
        <p:spPr>
          <a:xfrm>
            <a:off x="529812" y="2236892"/>
            <a:ext cx="2042791" cy="90429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11398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8" grpId="0" animBg="1"/>
      <p:bldP spid="21" grpId="0"/>
      <p:bldP spid="23" grpId="0" build="p"/>
      <p:bldP spid="24" grpId="0" build="p"/>
      <p:bldP spid="25" grpId="0" animBg="1"/>
      <p:bldP spid="26" grpId="0"/>
      <p:bldP spid="28" grpId="0" animBg="1"/>
      <p:bldP spid="29" grpId="0" animBg="1"/>
      <p:bldP spid="30" grpId="0" build="p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to subtract multiples of 100 from a number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371421"/>
            <a:ext cx="8115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will learn to subtract multiples of 100 from a number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0" y="291465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Text Placeholder 2"/>
          <p:cNvSpPr txBox="1">
            <a:spLocks/>
          </p:cNvSpPr>
          <p:nvPr/>
        </p:nvSpPr>
        <p:spPr bwMode="auto">
          <a:xfrm>
            <a:off x="1371600" y="2654479"/>
            <a:ext cx="85725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       435 = 4 hundreds +  3 tens + 5 ones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435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100 =3 hundreds +  3 tens + 5 ones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9" name="Rectangle 448"/>
          <p:cNvSpPr/>
          <p:nvPr/>
        </p:nvSpPr>
        <p:spPr>
          <a:xfrm rot="5400000">
            <a:off x="3641931" y="2109329"/>
            <a:ext cx="1257301" cy="195354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6" name="Text Placeholder 2"/>
          <p:cNvSpPr txBox="1">
            <a:spLocks/>
          </p:cNvSpPr>
          <p:nvPr/>
        </p:nvSpPr>
        <p:spPr bwMode="auto">
          <a:xfrm>
            <a:off x="3038270" y="1591330"/>
            <a:ext cx="29519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435 - 100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5388702" y="2616225"/>
            <a:ext cx="2667200" cy="98136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8" name="Text Placeholder 2"/>
          <p:cNvSpPr txBox="1">
            <a:spLocks/>
          </p:cNvSpPr>
          <p:nvPr/>
        </p:nvSpPr>
        <p:spPr bwMode="auto">
          <a:xfrm>
            <a:off x="2492942" y="4171950"/>
            <a:ext cx="40854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435 - 100 = 335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119" name="Group 118"/>
          <p:cNvGrpSpPr>
            <a:grpSpLocks noChangeAspect="1"/>
          </p:cNvGrpSpPr>
          <p:nvPr/>
        </p:nvGrpSpPr>
        <p:grpSpPr>
          <a:xfrm>
            <a:off x="5833677" y="472703"/>
            <a:ext cx="1239608" cy="1213196"/>
            <a:chOff x="342900" y="1597188"/>
            <a:chExt cx="2287122" cy="2238398"/>
          </a:xfrm>
        </p:grpSpPr>
        <p:grpSp>
          <p:nvGrpSpPr>
            <p:cNvPr id="120" name="Group 119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1" name="Group 120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" name="Group 121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" name="Group 122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190" name="Rectangle 1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Rectangle 1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Rectangle 1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" name="Group 123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180" name="Rectangle 1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Rectangle 1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Rectangle 1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Rectangle 1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Rectangle 1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Rectangle 1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Rectangle 1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Rectangle 1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Rectangle 1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Rectangle 1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Group 124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170" name="Rectangle 1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Rectangle 1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Rectangle 1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Rectangle 1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Rectangle 1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Rectangle 1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Rectangle 1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Rectangle 1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Rectangle 1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Rectangle 1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6" name="Group 125"/>
            <p:cNvGrpSpPr>
              <a:grpSpLocks noChangeAspect="1"/>
            </p:cNvGrpSpPr>
            <p:nvPr/>
          </p:nvGrpSpPr>
          <p:grpSpPr>
            <a:xfrm>
              <a:off x="1709644" y="1597188"/>
              <a:ext cx="234569" cy="2238398"/>
              <a:chOff x="3878329" y="2366825"/>
              <a:chExt cx="186739" cy="1781967"/>
            </a:xfrm>
          </p:grpSpPr>
          <p:sp>
            <p:nvSpPr>
              <p:cNvPr id="160" name="Rectangle 1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Rectangle 1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Rectangle 1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Rectangle 1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Rectangle 1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Rectangle 1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Rectangle 1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Rectangle 168"/>
              <p:cNvSpPr>
                <a:spLocks noChangeAspect="1"/>
              </p:cNvSpPr>
              <p:nvPr/>
            </p:nvSpPr>
            <p:spPr>
              <a:xfrm>
                <a:off x="3878329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" name="Group 126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150" name="Rectangle 1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Rectangle 1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ectangle 1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Rectangle 1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1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Rectangle 1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Rectangle 1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Rectangle 1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Rectangle 1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Rectangle 1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" name="Group 127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140" name="Rectangle 1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Rectangle 1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Rectangle 1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Rectangle 1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Rectangle 1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Rectangle 1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Rectangle 1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Rectangle 1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Rectangle 1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Rectangle 1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9" name="Group 128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130" name="Rectangle 1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tangle 1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tangle 1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tangle 1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tangle 1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Rectangle 1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Rectangle 1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Rectangle 1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Rectangle 1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Rectangle 1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0" name="Text Placeholder 2"/>
          <p:cNvSpPr txBox="1">
            <a:spLocks/>
          </p:cNvSpPr>
          <p:nvPr/>
        </p:nvSpPr>
        <p:spPr bwMode="auto">
          <a:xfrm>
            <a:off x="3038270" y="836872"/>
            <a:ext cx="29519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100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55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0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" grpId="0" build="p"/>
      <p:bldP spid="449" grpId="0" animBg="1"/>
      <p:bldP spid="116" grpId="0" build="p"/>
      <p:bldP spid="117" grpId="0" animBg="1"/>
      <p:bldP spid="118" grpId="0" build="p"/>
      <p:bldP spid="2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4765290" y="3351981"/>
            <a:ext cx="991847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t="9684" r="9555"/>
          <a:stretch/>
        </p:blipFill>
        <p:spPr bwMode="auto">
          <a:xfrm>
            <a:off x="3763207" y="3104489"/>
            <a:ext cx="1002083" cy="1689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798778" y="765706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Skip count by 100s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60" name="Cloud Callout 559"/>
          <p:cNvSpPr/>
          <p:nvPr/>
        </p:nvSpPr>
        <p:spPr>
          <a:xfrm>
            <a:off x="5455206" y="1804671"/>
            <a:ext cx="3448355" cy="1477076"/>
          </a:xfrm>
          <a:prstGeom prst="cloudCallout">
            <a:avLst>
              <a:gd name="adj1" fmla="val -57777"/>
              <a:gd name="adj2" fmla="val 6939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61" name="TextBox 560"/>
          <p:cNvSpPr txBox="1"/>
          <p:nvPr/>
        </p:nvSpPr>
        <p:spPr>
          <a:xfrm>
            <a:off x="6093532" y="1995599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hundreds digit decreases by one. </a:t>
            </a:r>
          </a:p>
        </p:txBody>
      </p:sp>
      <p:sp>
        <p:nvSpPr>
          <p:cNvPr id="562" name="TextBox 561"/>
          <p:cNvSpPr txBox="1"/>
          <p:nvPr/>
        </p:nvSpPr>
        <p:spPr>
          <a:xfrm>
            <a:off x="5757137" y="2065546"/>
            <a:ext cx="3158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tens and ones digits are both zero. They </a:t>
            </a:r>
          </a:p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do not change. </a:t>
            </a:r>
          </a:p>
        </p:txBody>
      </p:sp>
      <p:sp>
        <p:nvSpPr>
          <p:cNvPr id="563" name="Text Placeholder 2"/>
          <p:cNvSpPr txBox="1">
            <a:spLocks/>
          </p:cNvSpPr>
          <p:nvPr/>
        </p:nvSpPr>
        <p:spPr bwMode="auto">
          <a:xfrm>
            <a:off x="2602044" y="1381471"/>
            <a:ext cx="1512756" cy="40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700</a:t>
            </a:r>
          </a:p>
          <a:p>
            <a:pPr marL="0" indent="0" algn="ctr">
              <a:buFont typeface="Wingdings" pitchFamily="2" charset="2"/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71" name="Text Placeholder 2"/>
          <p:cNvSpPr txBox="1">
            <a:spLocks/>
          </p:cNvSpPr>
          <p:nvPr/>
        </p:nvSpPr>
        <p:spPr bwMode="auto">
          <a:xfrm>
            <a:off x="970001" y="1656722"/>
            <a:ext cx="17805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79" name="TextBox 578"/>
          <p:cNvSpPr txBox="1"/>
          <p:nvPr/>
        </p:nvSpPr>
        <p:spPr>
          <a:xfrm>
            <a:off x="6093532" y="2134098"/>
            <a:ext cx="2364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 are subtracting 100.</a:t>
            </a:r>
          </a:p>
        </p:txBody>
      </p:sp>
      <p:cxnSp>
        <p:nvCxnSpPr>
          <p:cNvPr id="580" name="Straight Connector 579"/>
          <p:cNvCxnSpPr/>
          <p:nvPr/>
        </p:nvCxnSpPr>
        <p:spPr>
          <a:xfrm>
            <a:off x="2914733" y="2409634"/>
            <a:ext cx="3424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3" name="Straight Connector 582"/>
          <p:cNvCxnSpPr/>
          <p:nvPr/>
        </p:nvCxnSpPr>
        <p:spPr>
          <a:xfrm>
            <a:off x="2914733" y="2853054"/>
            <a:ext cx="3424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Straight Connector 583"/>
          <p:cNvCxnSpPr/>
          <p:nvPr/>
        </p:nvCxnSpPr>
        <p:spPr>
          <a:xfrm>
            <a:off x="2837027" y="3314648"/>
            <a:ext cx="3424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Rectangle 584"/>
          <p:cNvSpPr/>
          <p:nvPr/>
        </p:nvSpPr>
        <p:spPr>
          <a:xfrm rot="5400000">
            <a:off x="1750301" y="2888342"/>
            <a:ext cx="3489410" cy="47566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 rot="16200000">
            <a:off x="2439057" y="1694627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56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1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60" grpId="0" animBg="1"/>
      <p:bldP spid="561" grpId="0"/>
      <p:bldP spid="561" grpId="1"/>
      <p:bldP spid="562" grpId="0"/>
      <p:bldP spid="562" grpId="1"/>
      <p:bldP spid="563" grpId="0" build="p"/>
      <p:bldP spid="571" grpId="0" build="p"/>
      <p:bldP spid="579" grpId="0"/>
      <p:bldP spid="585" grpId="0" animBg="1"/>
      <p:bldP spid="585" grpId="1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3315175" y="3197567"/>
            <a:ext cx="1454989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0" name="Cloud Callout 559"/>
          <p:cNvSpPr/>
          <p:nvPr/>
        </p:nvSpPr>
        <p:spPr>
          <a:xfrm>
            <a:off x="5074920" y="3068286"/>
            <a:ext cx="2857499" cy="1332264"/>
          </a:xfrm>
          <a:prstGeom prst="cloudCallout">
            <a:avLst>
              <a:gd name="adj1" fmla="val -97507"/>
              <a:gd name="adj2" fmla="val -51101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79" name="TextBox 578"/>
          <p:cNvSpPr txBox="1"/>
          <p:nvPr/>
        </p:nvSpPr>
        <p:spPr>
          <a:xfrm>
            <a:off x="4720588" y="3199763"/>
            <a:ext cx="34785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ubtract 100, </a:t>
            </a:r>
          </a:p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hundreds digit decreases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1.</a:t>
            </a: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4053840" y="1059493"/>
            <a:ext cx="4000500" cy="207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800 - 100 = 700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8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00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 200 = 600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8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00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 300 = 500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8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00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 400 = 400</a:t>
            </a: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2369820" y="1184719"/>
            <a:ext cx="949498" cy="259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800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948069" y="2902902"/>
            <a:ext cx="1037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100</a:t>
            </a:r>
          </a:p>
        </p:txBody>
      </p:sp>
      <p:sp>
        <p:nvSpPr>
          <p:cNvPr id="16" name="Freeform 15"/>
          <p:cNvSpPr/>
          <p:nvPr/>
        </p:nvSpPr>
        <p:spPr>
          <a:xfrm rot="16200000">
            <a:off x="2019859" y="1448037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 rot="16200000">
            <a:off x="2019859" y="1942736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9" name="Freeform 18"/>
          <p:cNvSpPr/>
          <p:nvPr/>
        </p:nvSpPr>
        <p:spPr>
          <a:xfrm rot="16200000">
            <a:off x="2019859" y="2395033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 rot="16200000">
            <a:off x="2019859" y="2915299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948069" y="2419590"/>
            <a:ext cx="9536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100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948069" y="1930599"/>
            <a:ext cx="1037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100</a:t>
            </a: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948069" y="1393241"/>
            <a:ext cx="1037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100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3067279" y="388680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Subtracting 100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72100" y="3284724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if I subtract a multiple of 100?</a:t>
            </a:r>
          </a:p>
        </p:txBody>
      </p:sp>
    </p:spTree>
    <p:extLst>
      <p:ext uri="{BB962C8B-B14F-4D97-AF65-F5344CB8AC3E}">
        <p14:creationId xmlns:p14="http://schemas.microsoft.com/office/powerpoint/2010/main" val="261591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mph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0" grpId="0" animBg="1"/>
      <p:bldP spid="579" grpId="0"/>
      <p:bldP spid="579" grpId="1"/>
      <p:bldP spid="23" grpId="0" uiExpand="1" build="p"/>
      <p:bldP spid="24" grpId="0" uiExpand="1" build="p"/>
      <p:bldP spid="25" grpId="0" build="p"/>
      <p:bldP spid="25" grpId="1" build="allAtOnce"/>
      <p:bldP spid="25" grpId="2" build="allAtOnce"/>
      <p:bldP spid="25" grpId="3" build="allAtOnce"/>
      <p:bldP spid="25" grpId="4" build="allAtOnce"/>
      <p:bldP spid="16" grpId="0" animBg="1"/>
      <p:bldP spid="18" grpId="0" animBg="1"/>
      <p:bldP spid="19" grpId="0" animBg="1"/>
      <p:bldP spid="20" grpId="0" uiExpand="1" animBg="1"/>
      <p:bldP spid="21" grpId="0" build="p"/>
      <p:bldP spid="21" grpId="1" build="allAtOnce"/>
      <p:bldP spid="21" grpId="2" build="allAtOnce"/>
      <p:bldP spid="21" grpId="3" build="allAtOnce"/>
      <p:bldP spid="22" grpId="0" build="p"/>
      <p:bldP spid="22" grpId="1" build="allAtOnce"/>
      <p:bldP spid="22" grpId="2" build="allAtOnce"/>
      <p:bldP spid="26" grpId="0" build="p"/>
      <p:bldP spid="26" grpId="1" build="allAtOnce"/>
      <p:bldP spid="27" grpId="0" build="p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3315175" y="3197567"/>
            <a:ext cx="1454989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0" name="Cloud Callout 559"/>
          <p:cNvSpPr/>
          <p:nvPr/>
        </p:nvSpPr>
        <p:spPr>
          <a:xfrm>
            <a:off x="5074920" y="3068286"/>
            <a:ext cx="3154680" cy="1332264"/>
          </a:xfrm>
          <a:prstGeom prst="cloudCallout">
            <a:avLst>
              <a:gd name="adj1" fmla="val -97507"/>
              <a:gd name="adj2" fmla="val -51101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79" name="TextBox 578"/>
          <p:cNvSpPr txBox="1"/>
          <p:nvPr/>
        </p:nvSpPr>
        <p:spPr>
          <a:xfrm>
            <a:off x="5478780" y="3230243"/>
            <a:ext cx="24478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Do you notice that the 50 in each number stays the same?</a:t>
            </a: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4053840" y="1059493"/>
            <a:ext cx="4000500" cy="207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850 - 100 = 750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8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0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 200 = 650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8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0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 300 = 550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8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0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 400 = 450</a:t>
            </a: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2369820" y="1184719"/>
            <a:ext cx="949498" cy="259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850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948069" y="2902902"/>
            <a:ext cx="1037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100</a:t>
            </a:r>
          </a:p>
        </p:txBody>
      </p:sp>
      <p:sp>
        <p:nvSpPr>
          <p:cNvPr id="16" name="Freeform 15"/>
          <p:cNvSpPr/>
          <p:nvPr/>
        </p:nvSpPr>
        <p:spPr>
          <a:xfrm rot="16200000">
            <a:off x="2019859" y="1448037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 rot="16200000">
            <a:off x="2019859" y="1942736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9" name="Freeform 18"/>
          <p:cNvSpPr/>
          <p:nvPr/>
        </p:nvSpPr>
        <p:spPr>
          <a:xfrm rot="16200000">
            <a:off x="2019859" y="2395033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 rot="16200000">
            <a:off x="2019859" y="2915299"/>
            <a:ext cx="420412" cy="34460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948069" y="2419590"/>
            <a:ext cx="9536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100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948069" y="1930599"/>
            <a:ext cx="1037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100</a:t>
            </a: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948069" y="1393241"/>
            <a:ext cx="1037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100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3067279" y="388680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Subtracting 100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26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0" grpId="0" animBg="1"/>
      <p:bldP spid="579" grpId="0"/>
      <p:bldP spid="23" grpId="0" build="p"/>
      <p:bldP spid="24" grpId="0" uiExpand="1" build="p"/>
      <p:bldP spid="25" grpId="0" uiExpand="1" build="p"/>
      <p:bldP spid="25" grpId="1" build="allAtOnce"/>
      <p:bldP spid="25" grpId="2" build="allAtOnce"/>
      <p:bldP spid="25" grpId="3" build="allAtOnce"/>
      <p:bldP spid="25" grpId="4" build="allAtOnce"/>
      <p:bldP spid="16" grpId="0" uiExpand="1" animBg="1"/>
      <p:bldP spid="18" grpId="0" uiExpand="1" animBg="1"/>
      <p:bldP spid="19" grpId="0" uiExpand="1" animBg="1"/>
      <p:bldP spid="20" grpId="0" uiExpand="1" animBg="1"/>
      <p:bldP spid="21" grpId="0" uiExpand="1" build="p"/>
      <p:bldP spid="21" grpId="1" build="allAtOnce"/>
      <p:bldP spid="21" grpId="2" build="allAtOnce"/>
      <p:bldP spid="21" grpId="3" build="allAtOnce"/>
      <p:bldP spid="22" grpId="0" uiExpand="1" build="p"/>
      <p:bldP spid="22" grpId="1" build="allAtOnce"/>
      <p:bldP spid="22" grpId="2" build="allAtOnce"/>
      <p:bldP spid="26" grpId="0" uiExpand="1" build="p"/>
      <p:bldP spid="26" grpI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 txBox="1">
            <a:spLocks/>
          </p:cNvSpPr>
          <p:nvPr/>
        </p:nvSpPr>
        <p:spPr bwMode="auto">
          <a:xfrm>
            <a:off x="1023938" y="1085850"/>
            <a:ext cx="777716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Mrs. </a:t>
            </a:r>
            <a:r>
              <a:rPr lang="en-US" sz="2800" dirty="0" err="1" smtClean="0">
                <a:solidFill>
                  <a:schemeClr val="accent5"/>
                </a:solidFill>
              </a:rPr>
              <a:t>Lipp</a:t>
            </a:r>
            <a:r>
              <a:rPr lang="en-US" sz="2800" dirty="0" smtClean="0">
                <a:solidFill>
                  <a:schemeClr val="accent5"/>
                </a:solidFill>
              </a:rPr>
              <a:t> has 800 blue color tiles. She gave 200 of them to Mr. Clark’s class. How many does she have now?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6100269" y="4168126"/>
            <a:ext cx="1195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800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5276254" y="3447000"/>
            <a:ext cx="1476473" cy="507700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6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5250102" y="2871119"/>
            <a:ext cx="1467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200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3027680" y="405692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00 - 200 =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4912519" y="4168126"/>
            <a:ext cx="8747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6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00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30" name="Cloud Callout 29"/>
          <p:cNvSpPr/>
          <p:nvPr/>
        </p:nvSpPr>
        <p:spPr>
          <a:xfrm>
            <a:off x="965106" y="2470845"/>
            <a:ext cx="2651759" cy="1230005"/>
          </a:xfrm>
          <a:prstGeom prst="cloudCallout">
            <a:avLst>
              <a:gd name="adj1" fmla="val 127735"/>
              <a:gd name="adj2" fmla="val 20414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98456" y="2778785"/>
            <a:ext cx="2411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Only the hundreds digit changes.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151796" y="2871119"/>
            <a:ext cx="2411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know 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-2 = 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</a:t>
            </a:r>
            <a:endParaRPr lang="en-US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203918" y="2386205"/>
            <a:ext cx="1555619" cy="819264"/>
            <a:chOff x="7203918" y="2386205"/>
            <a:chExt cx="1555619" cy="819264"/>
          </a:xfrm>
        </p:grpSpPr>
        <p:sp>
          <p:nvSpPr>
            <p:cNvPr id="2" name="Rectangle 1"/>
            <p:cNvSpPr/>
            <p:nvPr/>
          </p:nvSpPr>
          <p:spPr>
            <a:xfrm>
              <a:off x="7928264" y="2505827"/>
              <a:ext cx="831273" cy="699642"/>
            </a:xfrm>
            <a:prstGeom prst="rect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203918" y="2386205"/>
              <a:ext cx="831273" cy="699642"/>
            </a:xfrm>
            <a:prstGeom prst="rect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57200" y="3863720"/>
            <a:ext cx="8115300" cy="260473"/>
            <a:chOff x="457200" y="3863720"/>
            <a:chExt cx="8115300" cy="260473"/>
          </a:xfrm>
        </p:grpSpPr>
        <p:grpSp>
          <p:nvGrpSpPr>
            <p:cNvPr id="8" name="Group 7"/>
            <p:cNvGrpSpPr/>
            <p:nvPr/>
          </p:nvGrpSpPr>
          <p:grpSpPr>
            <a:xfrm>
              <a:off x="457200" y="3863720"/>
              <a:ext cx="8115300" cy="252473"/>
              <a:chOff x="457200" y="3356752"/>
              <a:chExt cx="8115300" cy="252473"/>
            </a:xfrm>
          </p:grpSpPr>
          <p:cxnSp>
            <p:nvCxnSpPr>
              <p:cNvPr id="9" name="Straight Arrow Connector 8"/>
              <p:cNvCxnSpPr/>
              <p:nvPr/>
            </p:nvCxnSpPr>
            <p:spPr bwMode="auto">
              <a:xfrm>
                <a:off x="457200" y="3482988"/>
                <a:ext cx="8115300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 bwMode="auto">
              <a:xfrm>
                <a:off x="1551207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 bwMode="auto">
              <a:xfrm>
                <a:off x="2290986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 bwMode="auto">
              <a:xfrm>
                <a:off x="3030765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 bwMode="auto">
              <a:xfrm>
                <a:off x="3770544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 bwMode="auto">
              <a:xfrm>
                <a:off x="4510323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 bwMode="auto">
              <a:xfrm>
                <a:off x="5250102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 bwMode="auto">
              <a:xfrm>
                <a:off x="6729660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4" name="Straight Connector 23"/>
            <p:cNvCxnSpPr/>
            <p:nvPr/>
          </p:nvCxnSpPr>
          <p:spPr bwMode="auto">
            <a:xfrm>
              <a:off x="5984023" y="387172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3258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0" grpId="0" build="p"/>
      <p:bldP spid="21" grpId="0" animBg="1"/>
      <p:bldP spid="23" grpId="0" build="p"/>
      <p:bldP spid="27" grpId="0" build="p"/>
      <p:bldP spid="29" grpId="0" build="p"/>
      <p:bldP spid="30" grpId="0" animBg="1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 txBox="1">
            <a:spLocks/>
          </p:cNvSpPr>
          <p:nvPr/>
        </p:nvSpPr>
        <p:spPr bwMode="auto">
          <a:xfrm>
            <a:off x="1023938" y="1085850"/>
            <a:ext cx="68580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Mrs. </a:t>
            </a:r>
            <a:r>
              <a:rPr lang="en-US" sz="2800" dirty="0" err="1" smtClean="0">
                <a:solidFill>
                  <a:schemeClr val="accent5"/>
                </a:solidFill>
              </a:rPr>
              <a:t>Lipp</a:t>
            </a:r>
            <a:r>
              <a:rPr lang="en-US" sz="2800" dirty="0" smtClean="0">
                <a:solidFill>
                  <a:schemeClr val="accent5"/>
                </a:solidFill>
              </a:rPr>
              <a:t> took 200 tiles home for her son to play with? How many tiles does she have now?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3770543" y="3390874"/>
            <a:ext cx="1406849" cy="546812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38100"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3770543" y="2917726"/>
            <a:ext cx="1195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00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3027680" y="405692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600 -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00 = 400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3157758" y="4184461"/>
            <a:ext cx="1195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4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00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41" name="Oval Callout 40"/>
          <p:cNvSpPr/>
          <p:nvPr/>
        </p:nvSpPr>
        <p:spPr>
          <a:xfrm>
            <a:off x="1551207" y="2559121"/>
            <a:ext cx="1714500" cy="1012535"/>
          </a:xfrm>
          <a:prstGeom prst="wedgeEllipseCallout">
            <a:avLst>
              <a:gd name="adj1" fmla="val -55692"/>
              <a:gd name="adj2" fmla="val -39501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86686" y="2733060"/>
            <a:ext cx="1486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So far she has 600.</a:t>
            </a: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t="9684" r="9555"/>
          <a:stretch/>
        </p:blipFill>
        <p:spPr bwMode="auto">
          <a:xfrm>
            <a:off x="415650" y="1705957"/>
            <a:ext cx="1002083" cy="1341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1686686" y="2646737"/>
            <a:ext cx="1486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think 6 -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6100269" y="4168126"/>
            <a:ext cx="1195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800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5276254" y="3447000"/>
            <a:ext cx="1476473" cy="507700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6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5250102" y="2871119"/>
            <a:ext cx="1467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200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4912519" y="4168126"/>
            <a:ext cx="8747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6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00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457200" y="3863720"/>
            <a:ext cx="8115300" cy="260473"/>
            <a:chOff x="457200" y="3863720"/>
            <a:chExt cx="8115300" cy="260473"/>
          </a:xfrm>
        </p:grpSpPr>
        <p:grpSp>
          <p:nvGrpSpPr>
            <p:cNvPr id="36" name="Group 35"/>
            <p:cNvGrpSpPr/>
            <p:nvPr/>
          </p:nvGrpSpPr>
          <p:grpSpPr>
            <a:xfrm>
              <a:off x="457200" y="3863720"/>
              <a:ext cx="8115300" cy="252473"/>
              <a:chOff x="457200" y="3356752"/>
              <a:chExt cx="8115300" cy="252473"/>
            </a:xfrm>
          </p:grpSpPr>
          <p:cxnSp>
            <p:nvCxnSpPr>
              <p:cNvPr id="38" name="Straight Arrow Connector 37"/>
              <p:cNvCxnSpPr/>
              <p:nvPr/>
            </p:nvCxnSpPr>
            <p:spPr bwMode="auto">
              <a:xfrm>
                <a:off x="457200" y="3482988"/>
                <a:ext cx="8115300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 bwMode="auto">
              <a:xfrm>
                <a:off x="1551207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 bwMode="auto">
              <a:xfrm>
                <a:off x="2290986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 bwMode="auto">
              <a:xfrm>
                <a:off x="3030765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 bwMode="auto">
              <a:xfrm>
                <a:off x="3770544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 bwMode="auto">
              <a:xfrm>
                <a:off x="4510323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 bwMode="auto">
              <a:xfrm>
                <a:off x="5250102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 bwMode="auto">
              <a:xfrm>
                <a:off x="6729660" y="335675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" name="Straight Connector 36"/>
            <p:cNvCxnSpPr/>
            <p:nvPr/>
          </p:nvCxnSpPr>
          <p:spPr bwMode="auto">
            <a:xfrm>
              <a:off x="5984023" y="387172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/>
          <p:cNvGrpSpPr/>
          <p:nvPr/>
        </p:nvGrpSpPr>
        <p:grpSpPr>
          <a:xfrm>
            <a:off x="7203918" y="2386205"/>
            <a:ext cx="1555619" cy="819264"/>
            <a:chOff x="7203918" y="2386205"/>
            <a:chExt cx="1555619" cy="819264"/>
          </a:xfrm>
        </p:grpSpPr>
        <p:sp>
          <p:nvSpPr>
            <p:cNvPr id="57" name="Rectangle 56"/>
            <p:cNvSpPr/>
            <p:nvPr/>
          </p:nvSpPr>
          <p:spPr>
            <a:xfrm>
              <a:off x="7928264" y="2505827"/>
              <a:ext cx="831273" cy="699642"/>
            </a:xfrm>
            <a:prstGeom prst="rect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7203918" y="2386205"/>
              <a:ext cx="831273" cy="699642"/>
            </a:xfrm>
            <a:prstGeom prst="rect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610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2" grpId="0" animBg="1"/>
      <p:bldP spid="24" grpId="0" build="p"/>
      <p:bldP spid="27" grpId="0" build="p"/>
      <p:bldP spid="28" grpId="0" build="p"/>
      <p:bldP spid="41" grpId="0" animBg="1"/>
      <p:bldP spid="39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 bwMode="auto">
          <a:xfrm>
            <a:off x="953662" y="1162986"/>
            <a:ext cx="7847438" cy="147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Kari had her game marker on 875. She turned over this card.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What number did she end up on?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57200" y="3863720"/>
            <a:ext cx="8115300" cy="252473"/>
            <a:chOff x="457200" y="3356752"/>
            <a:chExt cx="8115300" cy="252473"/>
          </a:xfrm>
        </p:grpSpPr>
        <p:cxnSp>
          <p:nvCxnSpPr>
            <p:cNvPr id="5" name="Straight Arrow Connector 4"/>
            <p:cNvCxnSpPr/>
            <p:nvPr/>
          </p:nvCxnSpPr>
          <p:spPr bwMode="auto">
            <a:xfrm>
              <a:off x="457200" y="3482988"/>
              <a:ext cx="8115300" cy="34388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 bwMode="auto">
            <a:xfrm>
              <a:off x="1551207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2290986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3030765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3770544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4510323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5250102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5989881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6729660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7469439" y="3356752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6607760" y="3056363"/>
            <a:ext cx="89089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200" dirty="0" smtClean="0">
                <a:solidFill>
                  <a:schemeClr val="accent3"/>
                </a:solidFill>
                <a:latin typeface="Orly's Font 2" pitchFamily="66" charset="0"/>
              </a:rPr>
              <a:t>100</a:t>
            </a:r>
            <a:endParaRPr lang="en-US" sz="22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6871894" y="4120249"/>
            <a:ext cx="119508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rgbClr val="0070C0"/>
                </a:solidFill>
                <a:latin typeface="Orly's Font 2" pitchFamily="66" charset="0"/>
              </a:rPr>
              <a:t>875</a:t>
            </a:r>
            <a:endParaRPr lang="en-US" sz="22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4806105" y="4120249"/>
            <a:ext cx="8879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575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5892021" y="3061042"/>
            <a:ext cx="90539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200" dirty="0" smtClean="0">
                <a:solidFill>
                  <a:schemeClr val="accent3"/>
                </a:solidFill>
                <a:latin typeface="Orly's Font 2" pitchFamily="66" charset="0"/>
              </a:rPr>
              <a:t>100</a:t>
            </a:r>
            <a:endParaRPr lang="en-US" sz="22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6759820" y="3462562"/>
            <a:ext cx="739779" cy="507700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6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6020381" y="3482256"/>
            <a:ext cx="739779" cy="507700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6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5274712" y="3456734"/>
            <a:ext cx="739779" cy="507700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6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6329610" y="4116193"/>
            <a:ext cx="8001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rgbClr val="0070C0"/>
                </a:solidFill>
                <a:latin typeface="Orly's Font 2" pitchFamily="66" charset="0"/>
              </a:rPr>
              <a:t>775</a:t>
            </a:r>
            <a:endParaRPr lang="en-US" sz="22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5504411" y="4164323"/>
            <a:ext cx="82519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rgbClr val="0070C0"/>
                </a:solidFill>
                <a:latin typeface="Orly's Font 2" pitchFamily="66" charset="0"/>
              </a:rPr>
              <a:t>675</a:t>
            </a:r>
            <a:endParaRPr lang="en-US" sz="22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3027680" y="405692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875 -300 = 575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5137552" y="3052667"/>
            <a:ext cx="104562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200" dirty="0" smtClean="0">
                <a:solidFill>
                  <a:schemeClr val="accent3"/>
                </a:solidFill>
                <a:latin typeface="Orly's Font 2" pitchFamily="66" charset="0"/>
              </a:rPr>
              <a:t>100</a:t>
            </a:r>
            <a:endParaRPr lang="en-US" sz="22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28992" y="1625510"/>
            <a:ext cx="1143000" cy="54306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anose="03000600000000000000" pitchFamily="66" charset="0"/>
              </a:rPr>
              <a:t>-300</a:t>
            </a:r>
          </a:p>
        </p:txBody>
      </p:sp>
    </p:spTree>
    <p:extLst>
      <p:ext uri="{BB962C8B-B14F-4D97-AF65-F5344CB8AC3E}">
        <p14:creationId xmlns:p14="http://schemas.microsoft.com/office/powerpoint/2010/main" val="168781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17" grpId="0" build="p"/>
      <p:bldP spid="18" grpId="0" build="p"/>
      <p:bldP spid="21" grpId="0" build="p"/>
      <p:bldP spid="24" grpId="0" build="p"/>
      <p:bldP spid="25" grpId="0" animBg="1"/>
      <p:bldP spid="26" grpId="0" animBg="1"/>
      <p:bldP spid="27" grpId="0" animBg="1"/>
      <p:bldP spid="29" grpId="0" build="p"/>
      <p:bldP spid="30" grpId="0" build="p"/>
      <p:bldP spid="31" grpId="0" build="p"/>
      <p:bldP spid="34" grpId="0" build="p"/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7115</TotalTime>
  <Words>492</Words>
  <Application>Microsoft Office PowerPoint</Application>
  <PresentationFormat>On-screen Show (16:9)</PresentationFormat>
  <Paragraphs>106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Courier New</vt:lpstr>
      <vt:lpstr>Wingdings</vt:lpstr>
      <vt:lpstr>Calibri</vt:lpstr>
      <vt:lpstr>Verdana</vt:lpstr>
      <vt:lpstr>Orly's Font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320</cp:revision>
  <dcterms:created xsi:type="dcterms:W3CDTF">2011-06-12T17:04:43Z</dcterms:created>
  <dcterms:modified xsi:type="dcterms:W3CDTF">2015-06-07T13:30:45Z</dcterms:modified>
</cp:coreProperties>
</file>